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4630400" cy="8229600"/>
  <p:notesSz cx="8229600" cy="14630400"/>
  <p:embeddedFontLst>
    <p:embeddedFont>
      <p:font typeface="Roboto Light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Red Hat Text" panose="020B0604020202020204" charset="0"/>
      <p:regular r:id="rId16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35" d="100"/>
          <a:sy n="35" d="100"/>
        </p:scale>
        <p:origin x="7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475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facebook.com/JuicyLanskroun" TargetMode="External"/><Relationship Id="rId5" Type="http://schemas.openxmlformats.org/officeDocument/2006/relationships/hyperlink" Target="http://www.ddm-lanskroun.cz)/" TargetMode="Externa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324124" y="1986558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Taneční skupina Juicy </a:t>
            </a:r>
            <a:r>
              <a:rPr lang="en-US" sz="4400" dirty="0" err="1" smtClean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Lanškroun</a:t>
            </a:r>
            <a:r>
              <a:rPr lang="cs-CZ" sz="4400" dirty="0" smtClean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2005-2025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3753564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Juicy Lanškroun působí v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našem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cs-CZ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školském zařízení DDM DAMIÁN, Lanškroun</a:t>
            </a: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již 20 let. Od založení v roce 2005 jsme vyrostli na významnou taneční skupinu s bohatou tradicí.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324124" y="4788813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Dnes máme 250 zapsaných dětí v různých věkových kategoriích. Naše historie je plná úspěchů a radosti z tance.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6454854" y="5984558"/>
            <a:ext cx="121325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FFFFF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SP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6826687" y="5824061"/>
            <a:ext cx="2400062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endParaRPr lang="en-US" sz="235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0" y="237744"/>
            <a:ext cx="4633168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088708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Historie a vývoj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1106924" y="2151698"/>
            <a:ext cx="30480" cy="4989076"/>
          </a:xfrm>
          <a:prstGeom prst="roundRect">
            <a:avLst>
              <a:gd name="adj" fmla="val 117806"/>
            </a:avLst>
          </a:prstGeom>
          <a:solidFill>
            <a:srgbClr val="D9CECE"/>
          </a:solidFill>
          <a:ln/>
        </p:spPr>
      </p:sp>
      <p:sp>
        <p:nvSpPr>
          <p:cNvPr id="5" name="Shape 2"/>
          <p:cNvSpPr/>
          <p:nvPr/>
        </p:nvSpPr>
        <p:spPr>
          <a:xfrm>
            <a:off x="1345704" y="2405658"/>
            <a:ext cx="718066" cy="30480"/>
          </a:xfrm>
          <a:prstGeom prst="roundRect">
            <a:avLst>
              <a:gd name="adj" fmla="val 117806"/>
            </a:avLst>
          </a:prstGeom>
          <a:solidFill>
            <a:srgbClr val="D9CECE"/>
          </a:solidFill>
          <a:ln/>
        </p:spPr>
      </p:sp>
      <p:sp>
        <p:nvSpPr>
          <p:cNvPr id="6" name="Shape 3"/>
          <p:cNvSpPr/>
          <p:nvPr/>
        </p:nvSpPr>
        <p:spPr>
          <a:xfrm>
            <a:off x="837664" y="2151698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915" y="2209681"/>
            <a:ext cx="337899" cy="42243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303859" y="223397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Založení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2303859" y="2729508"/>
            <a:ext cx="600241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V roce 2005 vznikáme pod DDM Lanškroun. Iniciativu podpořila tehdejší ředitelka Mgr. Ilona Cinková.</a:t>
            </a:r>
            <a:endParaRPr lang="en-US" sz="1850" dirty="0"/>
          </a:p>
        </p:txBody>
      </p:sp>
      <p:sp>
        <p:nvSpPr>
          <p:cNvPr id="10" name="Shape 6"/>
          <p:cNvSpPr/>
          <p:nvPr/>
        </p:nvSpPr>
        <p:spPr>
          <a:xfrm>
            <a:off x="1345704" y="4228267"/>
            <a:ext cx="718066" cy="30480"/>
          </a:xfrm>
          <a:prstGeom prst="roundRect">
            <a:avLst>
              <a:gd name="adj" fmla="val 117806"/>
            </a:avLst>
          </a:prstGeom>
          <a:solidFill>
            <a:srgbClr val="D9CECE"/>
          </a:solidFill>
          <a:ln/>
        </p:spPr>
      </p:sp>
      <p:sp>
        <p:nvSpPr>
          <p:cNvPr id="11" name="Shape 7"/>
          <p:cNvSpPr/>
          <p:nvPr/>
        </p:nvSpPr>
        <p:spPr>
          <a:xfrm>
            <a:off x="837664" y="3974306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915" y="4032290"/>
            <a:ext cx="337899" cy="422434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2303859" y="405657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Rozvoj talentu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2303859" y="4552117"/>
            <a:ext cx="600241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Za dvě desetiletí se u nás vystřídaly stovky nadaných tanečníků. Mnozí dosáhli významných úspěchů.</a:t>
            </a:r>
            <a:endParaRPr lang="en-US" sz="1850" dirty="0"/>
          </a:p>
        </p:txBody>
      </p:sp>
      <p:sp>
        <p:nvSpPr>
          <p:cNvPr id="15" name="Shape 10"/>
          <p:cNvSpPr/>
          <p:nvPr/>
        </p:nvSpPr>
        <p:spPr>
          <a:xfrm>
            <a:off x="1345704" y="6050875"/>
            <a:ext cx="718066" cy="30480"/>
          </a:xfrm>
          <a:prstGeom prst="roundRect">
            <a:avLst>
              <a:gd name="adj" fmla="val 117806"/>
            </a:avLst>
          </a:prstGeom>
          <a:solidFill>
            <a:srgbClr val="D9CECE"/>
          </a:solidFill>
          <a:ln/>
        </p:spPr>
      </p:sp>
      <p:sp>
        <p:nvSpPr>
          <p:cNvPr id="16" name="Shape 11"/>
          <p:cNvSpPr/>
          <p:nvPr/>
        </p:nvSpPr>
        <p:spPr>
          <a:xfrm>
            <a:off x="837664" y="5796915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15" y="5854898"/>
            <a:ext cx="337899" cy="422434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2303859" y="587918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Současnost</a:t>
            </a:r>
            <a:endParaRPr lang="en-US" sz="2200" dirty="0"/>
          </a:p>
        </p:txBody>
      </p:sp>
      <p:sp>
        <p:nvSpPr>
          <p:cNvPr id="19" name="Text 13"/>
          <p:cNvSpPr/>
          <p:nvPr/>
        </p:nvSpPr>
        <p:spPr>
          <a:xfrm>
            <a:off x="2303859" y="6374725"/>
            <a:ext cx="600241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Dnes patříme mezi nejvýznamnější taneční skupiny v regionu. Vychováváme novou generaci tanečníků.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910233"/>
            <a:ext cx="632614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Struktura taneční skupiny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638" y="2093000"/>
            <a:ext cx="2137529" cy="1357193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988" y="2728793"/>
            <a:ext cx="336590" cy="42076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84482" y="2332315"/>
            <a:ext cx="261318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cs-CZ" sz="2200" dirty="0" smtClean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JUICY JUNIORS a další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384482" y="2827853"/>
            <a:ext cx="261318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cs-CZ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Děti od 6. třídy, s</a:t>
            </a:r>
            <a:r>
              <a:rPr lang="en-US" sz="18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tudenti</a:t>
            </a: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cs-CZ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</a:t>
            </a: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Š</a:t>
            </a:r>
            <a:r>
              <a:rPr lang="cs-CZ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cs-CZ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 ostatní účastníci</a:t>
            </a:r>
            <a:endParaRPr lang="en-US" sz="1850" dirty="0"/>
          </a:p>
        </p:txBody>
      </p:sp>
      <p:sp>
        <p:nvSpPr>
          <p:cNvPr id="7" name="Shape 3"/>
          <p:cNvSpPr/>
          <p:nvPr/>
        </p:nvSpPr>
        <p:spPr>
          <a:xfrm>
            <a:off x="5204936" y="3464838"/>
            <a:ext cx="8527971" cy="15240"/>
          </a:xfrm>
          <a:prstGeom prst="roundRect">
            <a:avLst>
              <a:gd name="adj" fmla="val 235611"/>
            </a:avLst>
          </a:prstGeom>
          <a:solidFill>
            <a:srgbClr val="D9CECE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8814" y="3509962"/>
            <a:ext cx="4275058" cy="1357193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7988" y="3978116"/>
            <a:ext cx="336590" cy="420767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53187" y="3749278"/>
            <a:ext cx="207502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JUICY KIDS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6453187" y="4244816"/>
            <a:ext cx="207502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Děti od 1. do </a:t>
            </a:r>
            <a:r>
              <a:rPr lang="cs-CZ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5</a:t>
            </a: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. 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třídy</a:t>
            </a:r>
            <a:endParaRPr lang="en-US" sz="1850" dirty="0"/>
          </a:p>
        </p:txBody>
      </p:sp>
      <p:sp>
        <p:nvSpPr>
          <p:cNvPr id="12" name="Shape 6"/>
          <p:cNvSpPr/>
          <p:nvPr/>
        </p:nvSpPr>
        <p:spPr>
          <a:xfrm>
            <a:off x="6273641" y="4881801"/>
            <a:ext cx="7459266" cy="15240"/>
          </a:xfrm>
          <a:prstGeom prst="roundRect">
            <a:avLst>
              <a:gd name="adj" fmla="val 235611"/>
            </a:avLst>
          </a:prstGeom>
          <a:solidFill>
            <a:srgbClr val="D9CECE"/>
          </a:solidFill>
          <a:ln/>
        </p:spPr>
        <p:txBody>
          <a:bodyPr/>
          <a:lstStyle/>
          <a:p>
            <a:r>
              <a:rPr lang="cs-CZ" dirty="0" smtClean="0"/>
              <a:t>9</a:t>
            </a:r>
            <a:endParaRPr lang="cs-CZ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109" y="4926925"/>
            <a:ext cx="6412587" cy="1357193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8107" y="5395079"/>
            <a:ext cx="336590" cy="42076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22012" y="5166241"/>
            <a:ext cx="179724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JUICY BABES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522012" y="5661779"/>
            <a:ext cx="179724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Děti od 3 do 6 let</a:t>
            </a:r>
            <a:endParaRPr lang="en-US" sz="1850" dirty="0"/>
          </a:p>
        </p:txBody>
      </p:sp>
      <p:sp>
        <p:nvSpPr>
          <p:cNvPr id="17" name="Text 9"/>
          <p:cNvSpPr/>
          <p:nvPr/>
        </p:nvSpPr>
        <p:spPr>
          <a:xfrm>
            <a:off x="837724" y="6553319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Kromě těchto základních skupin máme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také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specializovan</a:t>
            </a:r>
            <a:r>
              <a:rPr lang="cs-CZ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é</a:t>
            </a: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soutěžní týmy. Ty sdružují nejtalentovanější tanečníky různých věkových kategorií.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9" y="2403396"/>
            <a:ext cx="5981066" cy="448579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340406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Tréninkové zázemí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2403396"/>
            <a:ext cx="3614618" cy="2506266"/>
          </a:xfrm>
          <a:prstGeom prst="roundRect">
            <a:avLst>
              <a:gd name="adj" fmla="val 1433"/>
            </a:avLst>
          </a:prstGeom>
          <a:solidFill>
            <a:srgbClr val="F3E8E8"/>
          </a:solidFill>
          <a:ln/>
        </p:spPr>
      </p:sp>
      <p:sp>
        <p:nvSpPr>
          <p:cNvPr id="5" name="Text 2"/>
          <p:cNvSpPr/>
          <p:nvPr/>
        </p:nvSpPr>
        <p:spPr>
          <a:xfrm>
            <a:off x="6563439" y="264271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Místo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63439" y="3138249"/>
            <a:ext cx="3135987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Hlavní tréninky probíhají ve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Sportcentru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Forea</a:t>
            </a:r>
            <a:r>
              <a:rPr lang="cs-CZ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, které se n</a:t>
            </a:r>
            <a:r>
              <a:rPr lang="en-US" sz="18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achází</a:t>
            </a: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na</a:t>
            </a: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Opletalově ulici v Lanškrouně.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10178058" y="2403396"/>
            <a:ext cx="3614618" cy="2506266"/>
          </a:xfrm>
          <a:prstGeom prst="roundRect">
            <a:avLst>
              <a:gd name="adj" fmla="val 1433"/>
            </a:avLst>
          </a:prstGeom>
          <a:solidFill>
            <a:srgbClr val="F3E8E8"/>
          </a:solidFill>
          <a:ln/>
        </p:spPr>
      </p:sp>
      <p:sp>
        <p:nvSpPr>
          <p:cNvPr id="8" name="Text 5"/>
          <p:cNvSpPr/>
          <p:nvPr/>
        </p:nvSpPr>
        <p:spPr>
          <a:xfrm>
            <a:off x="10417373" y="264271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Čas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17373" y="3138249"/>
            <a:ext cx="313598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Setkáváme se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pravidelně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cs-CZ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téměř každý den</a:t>
            </a: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.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Tréninky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začínají</a:t>
            </a:r>
            <a:r>
              <a:rPr lang="cs-CZ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většinou mezi 15:00 až</a:t>
            </a: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19:00</a:t>
            </a:r>
            <a:r>
              <a:rPr lang="cs-CZ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hodinou</a:t>
            </a: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6324124" y="5148977"/>
            <a:ext cx="7468553" cy="1740218"/>
          </a:xfrm>
          <a:prstGeom prst="roundRect">
            <a:avLst>
              <a:gd name="adj" fmla="val 2063"/>
            </a:avLst>
          </a:prstGeom>
          <a:solidFill>
            <a:srgbClr val="F3E8E8"/>
          </a:solidFill>
          <a:ln/>
        </p:spPr>
      </p:sp>
      <p:sp>
        <p:nvSpPr>
          <p:cNvPr id="11" name="Text 8"/>
          <p:cNvSpPr/>
          <p:nvPr/>
        </p:nvSpPr>
        <p:spPr>
          <a:xfrm>
            <a:off x="6563439" y="538829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Vybavení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63439" y="5883831"/>
            <a:ext cx="698992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cs-CZ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Pronájem si platíme v </a:t>
            </a:r>
            <a:r>
              <a:rPr lang="en-US" sz="18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moderním</a:t>
            </a: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zázemí</a:t>
            </a:r>
            <a:r>
              <a:rPr lang="cs-CZ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firmy </a:t>
            </a:r>
            <a:r>
              <a:rPr lang="cs-CZ" sz="18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Forea</a:t>
            </a: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. 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Zajišťujeme kvalitní taneční přípravu v profesionálním prostředí.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56348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Zaměření a aktivity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872972" y="266057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Street dance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156109"/>
            <a:ext cx="385143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Specializujeme se především na street dance. Je to náš hlavní taneční styl.</a:t>
            </a:r>
            <a:endParaRPr lang="en-US" sz="18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516" y="3183969"/>
            <a:ext cx="358140" cy="4476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41243" y="266057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Vzdělávání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41243" y="3156109"/>
            <a:ext cx="385143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Poskytujeme taneční průpravu dětem všech věkových kategorií. Rozvíjíme jejich talent</a:t>
            </a: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.</a:t>
            </a:r>
            <a:r>
              <a:rPr lang="cs-CZ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Vedoucím je umožněno studium pedagoga volného času vykonávajícího dílčí činnost.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4388" y="3569732"/>
            <a:ext cx="358140" cy="4476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41243" y="510706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Soutěže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41243" y="5602605"/>
            <a:ext cx="385143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Účastníme se soutěžních vystoupení a přehlídek.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Reprezentujeme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cs-CZ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DDM DAMIÁN  a město </a:t>
            </a:r>
            <a:r>
              <a:rPr lang="en-US" sz="18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Lanškroun</a:t>
            </a: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na akcích.</a:t>
            </a:r>
            <a:endParaRPr lang="en-US" sz="18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8625" y="5780603"/>
            <a:ext cx="358140" cy="447675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72972" y="510706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Vystoupení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837724" y="5602605"/>
            <a:ext cx="385143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Pořádáme veřejná vystoupení a taneční show. Prezentujeme naši práci široké veřejnosti.</a:t>
            </a:r>
            <a:endParaRPr lang="en-US" sz="18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7753" y="5394841"/>
            <a:ext cx="358140" cy="4476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24826" y="580192"/>
            <a:ext cx="4964668" cy="620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Organizační struktura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826" y="1517213"/>
            <a:ext cx="1054894" cy="153388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96187" y="1728192"/>
            <a:ext cx="2482334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cs-CZ" sz="1950" dirty="0" smtClean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Podpora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7596187" y="2165033"/>
            <a:ext cx="6295787" cy="675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cs-CZ" sz="16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Naše kroužky působí</a:t>
            </a:r>
            <a:r>
              <a:rPr lang="en-US" sz="16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pod DDM DAMIÁN </a:t>
            </a:r>
            <a:r>
              <a:rPr lang="en-US" sz="16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Lanškroun</a:t>
            </a:r>
            <a:r>
              <a:rPr lang="cs-CZ" sz="16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, který našim tanečníkům zajišťuje </a:t>
            </a:r>
            <a:r>
              <a:rPr lang="cs-CZ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</a:t>
            </a:r>
            <a:r>
              <a:rPr lang="en-US" sz="16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nstitucionální</a:t>
            </a:r>
            <a:r>
              <a:rPr lang="en-US" sz="16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podporu.</a:t>
            </a:r>
            <a:endParaRPr lang="en-US" sz="16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4826" y="3051096"/>
            <a:ext cx="1054894" cy="153388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96187" y="3262074"/>
            <a:ext cx="2482334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Finance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7596187" y="3698915"/>
            <a:ext cx="6295787" cy="675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Poplatek </a:t>
            </a:r>
            <a:r>
              <a:rPr lang="en-US" sz="16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činí</a:t>
            </a:r>
            <a:r>
              <a:rPr lang="en-US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cs-CZ" sz="16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1300</a:t>
            </a:r>
            <a:r>
              <a:rPr lang="cs-CZ" sz="16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,-</a:t>
            </a:r>
            <a:r>
              <a:rPr lang="en-US" sz="16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Kč za školní rok. Zahrnuje veškeré tréninky a základní vybavení.</a:t>
            </a:r>
            <a:endParaRPr lang="en-US" sz="16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4826" y="4584978"/>
            <a:ext cx="1054894" cy="153388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96187" y="4795957"/>
            <a:ext cx="2482334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Vedení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7596187" y="5232797"/>
            <a:ext cx="6295787" cy="675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Máme profesionální trenéry a vedení. </a:t>
            </a:r>
            <a:r>
              <a:rPr lang="en-US" sz="16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Zajišťuj</a:t>
            </a:r>
            <a:r>
              <a:rPr lang="cs-CZ" sz="16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eme</a:t>
            </a:r>
            <a:r>
              <a:rPr lang="en-US" sz="16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6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kvalitní</a:t>
            </a:r>
            <a:r>
              <a:rPr lang="en-US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6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výuku</a:t>
            </a:r>
            <a:r>
              <a:rPr lang="cs-CZ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.</a:t>
            </a:r>
            <a:endParaRPr lang="en-US" sz="16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4826" y="6118860"/>
            <a:ext cx="1054894" cy="153388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596187" y="6329839"/>
            <a:ext cx="2482334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Spolupráce</a:t>
            </a:r>
            <a:endParaRPr lang="en-US" sz="1950" dirty="0"/>
          </a:p>
        </p:txBody>
      </p:sp>
      <p:sp>
        <p:nvSpPr>
          <p:cNvPr id="15" name="Text 8"/>
          <p:cNvSpPr/>
          <p:nvPr/>
        </p:nvSpPr>
        <p:spPr>
          <a:xfrm>
            <a:off x="7596187" y="6766679"/>
            <a:ext cx="6295787" cy="675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Úzce spolupracujeme s </a:t>
            </a:r>
            <a:r>
              <a:rPr lang="cs-CZ" sz="16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firmou </a:t>
            </a:r>
            <a:r>
              <a:rPr lang="cs-CZ" sz="16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Forea</a:t>
            </a:r>
            <a:r>
              <a:rPr lang="cs-CZ" sz="16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a </a:t>
            </a:r>
            <a:r>
              <a:rPr lang="en-US" sz="16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městem</a:t>
            </a:r>
            <a:r>
              <a:rPr lang="en-US" sz="16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6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Lanškroun</a:t>
            </a:r>
            <a:r>
              <a:rPr lang="en-US" sz="16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.</a:t>
            </a:r>
            <a:endParaRPr lang="en-US" sz="1650" dirty="0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02" y="2395729"/>
            <a:ext cx="5793224" cy="39341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59738" y="771882"/>
            <a:ext cx="6667738" cy="638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Významné úspěchy a události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759738" y="1844278"/>
            <a:ext cx="3649504" cy="716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56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20</a:t>
            </a:r>
            <a:endParaRPr lang="en-US" sz="5600" dirty="0"/>
          </a:p>
        </p:txBody>
      </p:sp>
      <p:sp>
        <p:nvSpPr>
          <p:cNvPr id="5" name="Text 2"/>
          <p:cNvSpPr/>
          <p:nvPr/>
        </p:nvSpPr>
        <p:spPr>
          <a:xfrm>
            <a:off x="1289256" y="2831784"/>
            <a:ext cx="2553772" cy="3192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Let působení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759738" y="3281124"/>
            <a:ext cx="3649504" cy="3471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V roce 2025 oslavíme 20 let existence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4734758" y="1844278"/>
            <a:ext cx="3649504" cy="716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endParaRPr lang="en-US" sz="5600" dirty="0"/>
          </a:p>
        </p:txBody>
      </p:sp>
      <p:sp>
        <p:nvSpPr>
          <p:cNvPr id="8" name="Text 5"/>
          <p:cNvSpPr/>
          <p:nvPr/>
        </p:nvSpPr>
        <p:spPr>
          <a:xfrm>
            <a:off x="5282565" y="2831783"/>
            <a:ext cx="2553772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2747248" y="4387929"/>
            <a:ext cx="3649504" cy="716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56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250</a:t>
            </a:r>
            <a:endParaRPr lang="en-US" sz="5600" dirty="0"/>
          </a:p>
        </p:txBody>
      </p:sp>
      <p:sp>
        <p:nvSpPr>
          <p:cNvPr id="11" name="Text 8"/>
          <p:cNvSpPr/>
          <p:nvPr/>
        </p:nvSpPr>
        <p:spPr>
          <a:xfrm>
            <a:off x="3295055" y="5375434"/>
            <a:ext cx="2553772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Aktivních členů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2747248" y="5824776"/>
            <a:ext cx="3649504" cy="694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Růst z malé skupiny na velkou organizaci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759738" y="6763345"/>
            <a:ext cx="7624524" cy="694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Jsme hrdí na náš významný přínos pro kulturní život v Lanškrouně. Naše vystoupení pravidelně těší místní publikum.</a:t>
            </a:r>
            <a:endParaRPr lang="en-US" sz="17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408" y="493728"/>
            <a:ext cx="4891254" cy="733688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631" y="432012"/>
            <a:ext cx="4386143" cy="779758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616988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Kontakt a zápisy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2679978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974" y="2737961"/>
            <a:ext cx="337899" cy="42243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615559" y="2762250"/>
            <a:ext cx="280689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Webové</a:t>
            </a: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</a:t>
            </a:r>
            <a:r>
              <a:rPr lang="en-US" sz="2200" dirty="0" err="1" smtClean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stránky</a:t>
            </a:r>
            <a:endParaRPr lang="cs-CZ" sz="2200" dirty="0" smtClean="0">
              <a:solidFill>
                <a:srgbClr val="3B3535"/>
              </a:solidFill>
              <a:latin typeface="Red Hat Text" pitchFamily="34" charset="0"/>
              <a:ea typeface="Red Hat Text" pitchFamily="34" charset="-122"/>
              <a:cs typeface="Red Hat Text" pitchFamily="34" charset="-120"/>
            </a:endParaRPr>
          </a:p>
          <a:p>
            <a:pPr marL="0" indent="0" algn="l">
              <a:lnSpc>
                <a:spcPts val="2750"/>
              </a:lnSpc>
              <a:buNone/>
            </a:pPr>
            <a:r>
              <a:rPr lang="cs-CZ" sz="2200" dirty="0" smtClean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a sociální sítě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937974" y="3257788"/>
            <a:ext cx="348448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DDM 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Lanškroun (</a:t>
            </a:r>
            <a:r>
              <a:rPr lang="en-US" sz="1850" u="sng" dirty="0">
                <a:solidFill>
                  <a:srgbClr val="EB4747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  <a:hlinkClick r:id="rId5"/>
              </a:rPr>
              <a:t>www.ddm-lanskroun.cz</a:t>
            </a: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  <a:hlinkClick r:id="rId5"/>
              </a:rPr>
              <a:t>)</a:t>
            </a:r>
            <a:r>
              <a:rPr lang="cs-CZ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  <a:hlinkClick r:id="rId5"/>
              </a:rPr>
              <a:t>/</a:t>
            </a:r>
            <a:endParaRPr lang="cs-CZ" sz="1850" dirty="0" smtClean="0">
              <a:solidFill>
                <a:srgbClr val="3B3535"/>
              </a:solidFill>
              <a:latin typeface="Roboto Light" pitchFamily="34" charset="0"/>
              <a:ea typeface="Roboto Light" pitchFamily="34" charset="-122"/>
              <a:cs typeface="Roboto Light" pitchFamily="34" charset="-120"/>
            </a:endParaRPr>
          </a:p>
          <a:p>
            <a:pPr>
              <a:lnSpc>
                <a:spcPts val="3000"/>
              </a:lnSpc>
            </a:pPr>
            <a:r>
              <a:rPr lang="cs-CZ" sz="2000" dirty="0">
                <a:hlinkClick r:id="rId6"/>
              </a:rPr>
              <a:t>https://</a:t>
            </a:r>
            <a:r>
              <a:rPr lang="cs-CZ" sz="2000" dirty="0" smtClean="0">
                <a:hlinkClick r:id="rId6"/>
              </a:rPr>
              <a:t>www.facebook.com/JuicyLanskroun</a:t>
            </a:r>
            <a:endParaRPr lang="cs-CZ" sz="2000" dirty="0" smtClean="0"/>
          </a:p>
          <a:p>
            <a:pPr>
              <a:lnSpc>
                <a:spcPts val="3000"/>
              </a:lnSpc>
            </a:pPr>
            <a:r>
              <a:rPr lang="cs-CZ" dirty="0"/>
              <a:t>@</a:t>
            </a:r>
            <a:r>
              <a:rPr lang="cs-CZ" dirty="0" err="1" smtClean="0"/>
              <a:t>ts_juicy</a:t>
            </a:r>
            <a:endParaRPr lang="cs-CZ" dirty="0" smtClean="0"/>
          </a:p>
          <a:p>
            <a:pPr>
              <a:lnSpc>
                <a:spcPts val="3000"/>
              </a:lnSpc>
            </a:pPr>
            <a:endParaRPr lang="cs-CZ" sz="2000" dirty="0" smtClean="0"/>
          </a:p>
          <a:p>
            <a:pPr>
              <a:lnSpc>
                <a:spcPts val="3000"/>
              </a:lnSpc>
            </a:pPr>
            <a:endParaRPr lang="en-US" sz="1850" dirty="0"/>
          </a:p>
        </p:txBody>
      </p:sp>
      <p:sp>
        <p:nvSpPr>
          <p:cNvPr id="8" name="Shape 4"/>
          <p:cNvSpPr/>
          <p:nvPr/>
        </p:nvSpPr>
        <p:spPr>
          <a:xfrm>
            <a:off x="4721662" y="2679978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1912" y="2737961"/>
            <a:ext cx="337899" cy="42243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499497" y="2762250"/>
            <a:ext cx="280689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Termíny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5499497" y="3257788"/>
            <a:ext cx="2806898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Zápisy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cs-CZ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do tanečních kroužků na nový školní rok </a:t>
            </a:r>
            <a:r>
              <a:rPr lang="en-US" sz="18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probíhají</a:t>
            </a: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cs-CZ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vždy od 1. 6. předchozího </a:t>
            </a:r>
            <a:r>
              <a:rPr lang="cs-CZ" sz="18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škoního</a:t>
            </a:r>
            <a:r>
              <a:rPr lang="cs-CZ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roku </a:t>
            </a: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. 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Tréninky začínají v září a končí v </a:t>
            </a:r>
            <a:r>
              <a:rPr lang="cs-CZ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květnu</a:t>
            </a: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.</a:t>
            </a:r>
            <a:endParaRPr lang="en-US" sz="1850" dirty="0"/>
          </a:p>
        </p:txBody>
      </p:sp>
      <p:sp>
        <p:nvSpPr>
          <p:cNvPr id="12" name="Shape 7"/>
          <p:cNvSpPr/>
          <p:nvPr/>
        </p:nvSpPr>
        <p:spPr>
          <a:xfrm>
            <a:off x="837724" y="5268635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974" y="5326618"/>
            <a:ext cx="337899" cy="42243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615559" y="535090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Zkušební hodiny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615559" y="5846445"/>
            <a:ext cx="669071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Nabízíme možnost vyzkoušet si ukázkové hodiny. Přijďte se podívat, jak tréninky probíhají.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472</Words>
  <Application>Microsoft Office PowerPoint</Application>
  <PresentationFormat>Vlastní</PresentationFormat>
  <Paragraphs>71</Paragraphs>
  <Slides>8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4" baseType="lpstr">
      <vt:lpstr>Arial</vt:lpstr>
      <vt:lpstr>Roboto Light</vt:lpstr>
      <vt:lpstr>Calibri</vt:lpstr>
      <vt:lpstr>Red Hat Text</vt:lpstr>
      <vt:lpstr>Roboto Medium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DDM</cp:lastModifiedBy>
  <cp:revision>10</cp:revision>
  <dcterms:created xsi:type="dcterms:W3CDTF">2025-05-27T09:43:36Z</dcterms:created>
  <dcterms:modified xsi:type="dcterms:W3CDTF">2025-07-08T11:49:10Z</dcterms:modified>
</cp:coreProperties>
</file>